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3" r:id="rId17"/>
    <p:sldId id="334" r:id="rId18"/>
    <p:sldId id="33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437" autoAdjust="0"/>
  </p:normalViewPr>
  <p:slideViewPr>
    <p:cSldViewPr>
      <p:cViewPr varScale="1">
        <p:scale>
          <a:sx n="111" d="100"/>
          <a:sy n="111" d="100"/>
        </p:scale>
        <p:origin x="2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Лист1!$G$1:$G$3</c:f>
              <c:numCache>
                <c:formatCode>0.0</c:formatCode>
                <c:ptCount val="3"/>
                <c:pt idx="0">
                  <c:v>37716.800000000003</c:v>
                </c:pt>
                <c:pt idx="1">
                  <c:v>42661.7</c:v>
                </c:pt>
                <c:pt idx="2">
                  <c:v>45141.599999999999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9-4C36-89A1-02766434EE8B}"/>
            </c:ext>
          </c:extLst>
        </c:ser>
        <c:ser>
          <c:idx val="1"/>
          <c:order val="1"/>
          <c:invertIfNegative val="0"/>
          <c:val>
            <c:numRef>
              <c:f>Лист1!$H$1:$H$3</c:f>
              <c:numCache>
                <c:formatCode>General</c:formatCode>
                <c:ptCount val="3"/>
                <c:pt idx="0">
                  <c:v>995.9</c:v>
                </c:pt>
                <c:pt idx="1">
                  <c:v>664.3</c:v>
                </c:pt>
                <c:pt idx="2">
                  <c:v>317.10000000000002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9-4C36-89A1-02766434E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496512"/>
        <c:axId val="60506496"/>
        <c:axId val="0"/>
      </c:bar3DChart>
      <c:catAx>
        <c:axId val="604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60506496"/>
        <c:crosses val="autoZero"/>
        <c:auto val="1"/>
        <c:lblAlgn val="ctr"/>
        <c:lblOffset val="100"/>
        <c:noMultiLvlLbl val="0"/>
      </c:catAx>
      <c:valAx>
        <c:axId val="605064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049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Межбюджетные трансферты общего характера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 formatCode="#,##0.00">
                  <c:v>14924.6</c:v>
                </c:pt>
                <c:pt idx="1">
                  <c:v>200</c:v>
                </c:pt>
                <c:pt idx="2" formatCode="#,##0.00">
                  <c:v>3107.6</c:v>
                </c:pt>
                <c:pt idx="3" formatCode="#,##0.00">
                  <c:v>17839</c:v>
                </c:pt>
                <c:pt idx="4" formatCode="#,##0.00">
                  <c:v>7000</c:v>
                </c:pt>
                <c:pt idx="5">
                  <c:v>25</c:v>
                </c:pt>
                <c:pt idx="6">
                  <c:v>133</c:v>
                </c:pt>
                <c:pt idx="7">
                  <c:v>232.2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7-44BB-86FC-4E647D5FE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6023622047246E-2"/>
          <c:y val="0.11342592592592594"/>
          <c:w val="0.63771150481189864"/>
          <c:h val="0.77314814814814825"/>
        </c:manualLayout>
      </c:layout>
      <c:pie3DChart>
        <c:varyColors val="1"/>
        <c:ser>
          <c:idx val="0"/>
          <c:order val="0"/>
          <c:explosion val="2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Лист2!$B$1:$F$1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12973.1</c:v>
                </c:pt>
                <c:pt idx="1">
                  <c:v>247.2</c:v>
                </c:pt>
                <c:pt idx="2">
                  <c:v>2630</c:v>
                </c:pt>
                <c:pt idx="3">
                  <c:v>3986</c:v>
                </c:pt>
                <c:pt idx="4">
                  <c:v>13546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6-43F3-B0AC-DF54EF9A9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lang="ru-RU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Лист2!$B$4:$F$4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Лист2!$B$5:$F$5</c:f>
              <c:numCache>
                <c:formatCode>General</c:formatCode>
                <c:ptCount val="5"/>
                <c:pt idx="0">
                  <c:v>15186.5</c:v>
                </c:pt>
                <c:pt idx="1">
                  <c:v>557.9</c:v>
                </c:pt>
                <c:pt idx="2">
                  <c:v>2807.6</c:v>
                </c:pt>
                <c:pt idx="3">
                  <c:v>5623.1</c:v>
                </c:pt>
                <c:pt idx="4">
                  <c:v>13538.7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C-4544-9E3A-F473B7BBC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Лист2!$B$7:$F$7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16513.8</c:v>
                </c:pt>
                <c:pt idx="1">
                  <c:v>566.79999999999995</c:v>
                </c:pt>
                <c:pt idx="2">
                  <c:v>3049.8</c:v>
                </c:pt>
                <c:pt idx="3">
                  <c:v>8440.2999999999993</c:v>
                </c:pt>
                <c:pt idx="4">
                  <c:v>14091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8-4E66-934C-B119E14EF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Лист2!$B$10:$F$10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Лист2!$B$11:$F$11</c:f>
              <c:numCache>
                <c:formatCode>General</c:formatCode>
                <c:ptCount val="5"/>
                <c:pt idx="0">
                  <c:v>17863</c:v>
                </c:pt>
                <c:pt idx="1">
                  <c:v>577</c:v>
                </c:pt>
                <c:pt idx="2">
                  <c:v>3227.9</c:v>
                </c:pt>
                <c:pt idx="3">
                  <c:v>8845.4</c:v>
                </c:pt>
                <c:pt idx="4">
                  <c:v>14628.3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B-410A-A109-88333ED08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Лист3!$B$4:$G$4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687.9</c:v>
                </c:pt>
                <c:pt idx="1">
                  <c:v>114.6</c:v>
                </c:pt>
                <c:pt idx="2">
                  <c:v>40</c:v>
                </c:pt>
                <c:pt idx="3">
                  <c:v>76.900000000000006</c:v>
                </c:pt>
                <c:pt idx="4">
                  <c:v>0</c:v>
                </c:pt>
                <c:pt idx="5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7-473F-AD6E-03CDEEA20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19936"/>
        <c:axId val="120005760"/>
      </c:areaChart>
      <c:catAx>
        <c:axId val="1193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05760"/>
        <c:crosses val="autoZero"/>
        <c:auto val="1"/>
        <c:lblAlgn val="ctr"/>
        <c:lblOffset val="100"/>
        <c:noMultiLvlLbl val="0"/>
      </c:catAx>
      <c:valAx>
        <c:axId val="12000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1993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Лист3!$A$5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Лист3!$B$4:$G$4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687.9</c:v>
                </c:pt>
                <c:pt idx="1">
                  <c:v>114.6</c:v>
                </c:pt>
                <c:pt idx="2">
                  <c:v>40</c:v>
                </c:pt>
                <c:pt idx="3">
                  <c:v>76.900000000000006</c:v>
                </c:pt>
                <c:pt idx="4">
                  <c:v>0</c:v>
                </c:pt>
                <c:pt idx="5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B-47D8-B00B-8ABE713DD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40096"/>
        <c:axId val="73141632"/>
      </c:areaChart>
      <c:catAx>
        <c:axId val="731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141632"/>
        <c:crosses val="autoZero"/>
        <c:auto val="1"/>
        <c:lblAlgn val="ctr"/>
        <c:lblOffset val="100"/>
        <c:noMultiLvlLbl val="0"/>
      </c:catAx>
      <c:valAx>
        <c:axId val="7314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14009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3819444444444444"/>
          <c:y val="2.7777777777777776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Лист3!$A$9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Лист3!$B$8:$I$8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Лист3!$B$9:$I$9</c:f>
              <c:numCache>
                <c:formatCode>General</c:formatCode>
                <c:ptCount val="8"/>
                <c:pt idx="0">
                  <c:v>351.7</c:v>
                </c:pt>
                <c:pt idx="1">
                  <c:v>114.6</c:v>
                </c:pt>
                <c:pt idx="2">
                  <c:v>40</c:v>
                </c:pt>
                <c:pt idx="3">
                  <c:v>78.400000000000006</c:v>
                </c:pt>
                <c:pt idx="4">
                  <c:v>0</c:v>
                </c:pt>
                <c:pt idx="5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4-465D-97DF-DB27A6476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53152"/>
        <c:axId val="73163136"/>
      </c:areaChart>
      <c:catAx>
        <c:axId val="7315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63136"/>
        <c:crosses val="autoZero"/>
        <c:auto val="1"/>
        <c:lblAlgn val="ctr"/>
        <c:lblOffset val="100"/>
        <c:noMultiLvlLbl val="0"/>
      </c:catAx>
      <c:valAx>
        <c:axId val="731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15315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Лист3!$A$12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Лист3!$B$11:$G$11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Лист3!$B$12:$G$12</c:f>
              <c:numCache>
                <c:formatCode>General</c:formatCode>
                <c:ptCount val="6"/>
                <c:pt idx="0">
                  <c:v>0</c:v>
                </c:pt>
                <c:pt idx="1">
                  <c:v>115</c:v>
                </c:pt>
                <c:pt idx="2">
                  <c:v>40</c:v>
                </c:pt>
                <c:pt idx="3">
                  <c:v>79.7</c:v>
                </c:pt>
                <c:pt idx="4">
                  <c:v>0</c:v>
                </c:pt>
                <c:pt idx="5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C-4D1F-BBCF-2D015CDCF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03072"/>
        <c:axId val="73208960"/>
      </c:areaChart>
      <c:catAx>
        <c:axId val="732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208960"/>
        <c:crosses val="autoZero"/>
        <c:auto val="1"/>
        <c:lblAlgn val="ctr"/>
        <c:lblOffset val="100"/>
        <c:noMultiLvlLbl val="0"/>
      </c:catAx>
      <c:valAx>
        <c:axId val="7320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030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Зоркальцевское Сельское Поселение Томского района Томской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142984"/>
            <a:ext cx="885831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2024 -2025 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Зоркальцевского сельского поселения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3640"/>
              </p:ext>
            </p:extLst>
          </p:nvPr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461,40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48 102,70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50 258,60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461,40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48 102,70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50 258,60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02452"/>
              </p:ext>
            </p:extLst>
          </p:nvPr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6 112,7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7 068,7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6 112,7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7 068,7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-Акцизы по подакцизным товарам (продукции), производимым на территории РФ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-Единый сельскохозяйственный налог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имущество физических и юридических лиц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-Земельный налог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доходы физических лиц;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-Доходы от сдачи в аренду имущества и земли , находящегося в оперативном управлении органов управления поселений и созданных ими учреждений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от реализации имущества, находящегося в оперативном управлении учреждений, находящихся в ведении органов управления поселений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-Безвозмездные поступления из бюджета Томской области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Томского района: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-Прочие безвозмездные поступления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27384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ЗОРКАЛЬЦЕВСКОГО СЕЛЬСКОГО ПОСЕЛЕНИТЯ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и плановый период 2024-2025 годов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37 713,8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42 661,7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2025 -  45 141,6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- 995,9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- 664,3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 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317,1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Томского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района: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– 4 751,7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– 4 776,7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– 4 799,9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ЗОРКАЛЬЦЕВСКОГО СЕЛЬКОГО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871" y="2071678"/>
            <a:ext cx="23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Налоговые доходы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57884" y="2071678"/>
          <a:ext cx="428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21045" y="2928934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57884" y="2915284"/>
          <a:ext cx="404794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67562" y="4931876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494116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7402" y="494116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519850"/>
              </p:ext>
            </p:extLst>
          </p:nvPr>
        </p:nvGraphicFramePr>
        <p:xfrm>
          <a:off x="179512" y="990590"/>
          <a:ext cx="5420005" cy="40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8096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7832"/>
              </p:ext>
            </p:extLst>
          </p:nvPr>
        </p:nvGraphicFramePr>
        <p:xfrm>
          <a:off x="179512" y="1214423"/>
          <a:ext cx="4392488" cy="235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81962"/>
              </p:ext>
            </p:extLst>
          </p:nvPr>
        </p:nvGraphicFramePr>
        <p:xfrm>
          <a:off x="4572000" y="1268761"/>
          <a:ext cx="44644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798472"/>
              </p:ext>
            </p:extLst>
          </p:nvPr>
        </p:nvGraphicFramePr>
        <p:xfrm>
          <a:off x="35496" y="4094742"/>
          <a:ext cx="4536504" cy="276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505451"/>
              </p:ext>
            </p:extLst>
          </p:nvPr>
        </p:nvGraphicFramePr>
        <p:xfrm>
          <a:off x="4572000" y="4077072"/>
          <a:ext cx="4572000" cy="278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35811"/>
              </p:ext>
            </p:extLst>
          </p:nvPr>
        </p:nvGraphicFramePr>
        <p:xfrm>
          <a:off x="0" y="692696"/>
          <a:ext cx="43559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36669"/>
              </p:ext>
            </p:extLst>
          </p:nvPr>
        </p:nvGraphicFramePr>
        <p:xfrm>
          <a:off x="4355976" y="692696"/>
          <a:ext cx="47880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292754"/>
              </p:ext>
            </p:extLst>
          </p:nvPr>
        </p:nvGraphicFramePr>
        <p:xfrm>
          <a:off x="6634" y="3501008"/>
          <a:ext cx="448009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80144"/>
              </p:ext>
            </p:extLst>
          </p:nvPr>
        </p:nvGraphicFramePr>
        <p:xfrm>
          <a:off x="4349343" y="3501008"/>
          <a:ext cx="4716015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ЗОРКАЛЬЦЕВСКОГО СЕЛЬСКОГО ПОСЕЛЕНИЯ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86514"/>
              </p:ext>
            </p:extLst>
          </p:nvPr>
        </p:nvGraphicFramePr>
        <p:xfrm>
          <a:off x="0" y="947506"/>
          <a:ext cx="9001155" cy="5910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29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14 924,6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15 125,6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15 326,6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3 107,6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3 349,8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3 527,9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17 839,0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21 886,5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23 588,2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7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232,8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232,9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6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43 461,4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48 102,7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50 258,6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Зоркальцевского сельского поселения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5231"/>
              </p:ext>
            </p:extLst>
          </p:nvPr>
        </p:nvGraphicFramePr>
        <p:xfrm>
          <a:off x="179512" y="836712"/>
          <a:ext cx="871296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Администрацией Зоркальцевского сельского поселения Томского района Томской области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Томская область, с. Зоркальцево,  ул. Совхозная, 14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915-319, 915-475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/>
            <a:r>
              <a:rPr lang="en-US" dirty="0" smtClean="0"/>
              <a:t>zorkalsp@gov70.ru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Поселения (Глава Администрации)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Лобыня Виктор Николаевич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13-00 до 14-00.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Зоркальцевского сельского поселения.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Администрация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предлагает вам Решение Совета Муниципального образования «Зоркальцевское сельское поселение» № 3.1 от 17.11.2022 года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проекта бюджета Зоркальцевского сельского поселения на 2023 год  и плановый период 2024-2025 годов в первом чтении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презентации  - это предоставление  вам информации о формировании бюджета поселения в доступной форме, 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настоящем выпуске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В.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 Лобыня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Главы поселения (Глава Администрации)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214687"/>
            <a:ext cx="3320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состав Зоркальцевского сельского поселения входит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 населенных пунктов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состоянию на 01.11.2022 года в поселении на постоянной основе проживают 7110 человек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5" name="Рисунок 4" descr="Кар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72132" cy="5180064"/>
          </a:xfrm>
          <a:prstGeom prst="rect">
            <a:avLst/>
          </a:prstGeom>
        </p:spPr>
      </p:pic>
      <p:pic>
        <p:nvPicPr>
          <p:cNvPr id="7" name="Рисунок 6" descr="Симв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8604"/>
            <a:ext cx="2655514" cy="207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ЗОРКАЛЬЦЕВСКОГО СЕЛЬСКОГО ПОСЕЛЕНИЯ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60130"/>
            <a:ext cx="7992888" cy="1040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Принятых Федеральных законах, Распоряжениях Администрации,  писем Управления Финансов  Администрации Томского района.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143248"/>
            <a:ext cx="6048672" cy="980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4346"/>
            <a:ext cx="7776864" cy="1063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6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8592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1942"/>
            <a:ext cx="3574942" cy="2237378"/>
            <a:chOff x="3071835" y="1711633"/>
            <a:chExt cx="2998878" cy="1257776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42502" y="1711633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района, муниципальные правовые акты Администрации Зоркальцевского сельского поселения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«Зоркальцевское сельское поселение»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770536"/>
            <a:ext cx="2105902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Муниципального образования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Зоркальцевского сельского поселения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Зоркальцевского сельского поселения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6932</TotalTime>
  <Words>1302</Words>
  <Application>Microsoft Office PowerPoint</Application>
  <PresentationFormat>Экран (4:3)</PresentationFormat>
  <Paragraphs>222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Gelena</cp:lastModifiedBy>
  <cp:revision>1240</cp:revision>
  <dcterms:created xsi:type="dcterms:W3CDTF">2017-11-14T03:01:15Z</dcterms:created>
  <dcterms:modified xsi:type="dcterms:W3CDTF">2022-11-22T08:01:52Z</dcterms:modified>
</cp:coreProperties>
</file>